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58" r:id="rId3"/>
    <p:sldId id="278" r:id="rId4"/>
    <p:sldId id="288" r:id="rId5"/>
    <p:sldId id="280" r:id="rId6"/>
    <p:sldId id="290" r:id="rId7"/>
    <p:sldId id="289" r:id="rId8"/>
    <p:sldId id="279" r:id="rId9"/>
    <p:sldId id="281" r:id="rId10"/>
    <p:sldId id="286" r:id="rId11"/>
    <p:sldId id="282" r:id="rId12"/>
    <p:sldId id="283" r:id="rId13"/>
    <p:sldId id="284" r:id="rId14"/>
    <p:sldId id="287" r:id="rId15"/>
    <p:sldId id="291" r:id="rId16"/>
    <p:sldId id="285" r:id="rId17"/>
    <p:sldId id="259" r:id="rId18"/>
    <p:sldId id="26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444" autoAdjust="0"/>
  </p:normalViewPr>
  <p:slideViewPr>
    <p:cSldViewPr>
      <p:cViewPr varScale="1">
        <p:scale>
          <a:sx n="141" d="100"/>
          <a:sy n="141" d="100"/>
        </p:scale>
        <p:origin x="78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A9634-D169-477B-8888-61F8B576159B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6B0D6-5F74-4302-995F-8DAC05F126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7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 and Safety – Participation in solid waste management (dumpsters and management were proposed and the proposal has been approved by TOKI)</a:t>
            </a:r>
          </a:p>
          <a:p>
            <a:endParaRPr lang="en-US" dirty="0"/>
          </a:p>
          <a:p>
            <a:r>
              <a:rPr lang="en-US" dirty="0"/>
              <a:t>Use of Sewers – Connection to sanitary sewer proposed and accepted by KIU and TOKI</a:t>
            </a:r>
          </a:p>
          <a:p>
            <a:endParaRPr lang="en-US" dirty="0"/>
          </a:p>
          <a:p>
            <a:r>
              <a:rPr lang="en-US" dirty="0"/>
              <a:t>Parking Prohibitions – Parking at ground level has been proposed – Off-street parking is adequate and in accordance with Sec 128</a:t>
            </a:r>
          </a:p>
          <a:p>
            <a:endParaRPr lang="en-US" dirty="0"/>
          </a:p>
          <a:p>
            <a:r>
              <a:rPr lang="en-US" dirty="0"/>
              <a:t>Flood Damage Prevention – No living space is sited at the elevation of flood waters (AE Zone) – appears to not conflict with local ordinances/enforceable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6B0D6-5F74-4302-995F-8DAC05F126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4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52550"/>
            <a:ext cx="82296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69381"/>
            <a:ext cx="8229600" cy="131445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7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775473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D56774DA-3F62-4415-A17F-295F0172062D}"/>
              </a:ext>
            </a:extLst>
          </p:cNvPr>
          <p:cNvSpPr/>
          <p:nvPr userDrawn="1"/>
        </p:nvSpPr>
        <p:spPr>
          <a:xfrm>
            <a:off x="-1537155" y="-19050"/>
            <a:ext cx="8547555" cy="690533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3C878238-57BF-4307-A646-2EA463A1D2AA}"/>
              </a:ext>
            </a:extLst>
          </p:cNvPr>
          <p:cNvSpPr/>
          <p:nvPr userDrawn="1"/>
        </p:nvSpPr>
        <p:spPr>
          <a:xfrm>
            <a:off x="6934200" y="0"/>
            <a:ext cx="2438400" cy="671483"/>
          </a:xfrm>
          <a:prstGeom prst="parallelogram">
            <a:avLst/>
          </a:prstGeom>
          <a:solidFill>
            <a:srgbClr val="0088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5046"/>
            <a:ext cx="8229600" cy="46550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081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F15AD9A-3F81-C009-3E4F-C6F180F5F610}"/>
              </a:ext>
            </a:extLst>
          </p:cNvPr>
          <p:cNvSpPr/>
          <p:nvPr userDrawn="1"/>
        </p:nvSpPr>
        <p:spPr>
          <a:xfrm>
            <a:off x="0" y="4629150"/>
            <a:ext cx="9144000" cy="514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73A9A8A-6A4B-9849-F685-3B606121D95B}"/>
              </a:ext>
            </a:extLst>
          </p:cNvPr>
          <p:cNvSpPr txBox="1">
            <a:spLocks/>
          </p:cNvSpPr>
          <p:nvPr userDrawn="1"/>
        </p:nvSpPr>
        <p:spPr>
          <a:xfrm>
            <a:off x="-1140" y="971550"/>
            <a:ext cx="9144000" cy="357932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E9BBAA-26C5-58F3-4D6F-3F7035C2266E}"/>
              </a:ext>
            </a:extLst>
          </p:cNvPr>
          <p:cNvGrpSpPr/>
          <p:nvPr userDrawn="1"/>
        </p:nvGrpSpPr>
        <p:grpSpPr>
          <a:xfrm>
            <a:off x="-76200" y="4576064"/>
            <a:ext cx="9448800" cy="129286"/>
            <a:chOff x="-198042" y="3805726"/>
            <a:chExt cx="9407115" cy="265175"/>
          </a:xfrm>
        </p:grpSpPr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B380982B-98AA-6A96-FFA1-0B49E5A0B036}"/>
                </a:ext>
              </a:extLst>
            </p:cNvPr>
            <p:cNvSpPr/>
            <p:nvPr userDrawn="1"/>
          </p:nvSpPr>
          <p:spPr>
            <a:xfrm>
              <a:off x="-198042" y="3805727"/>
              <a:ext cx="2354547" cy="265174"/>
            </a:xfrm>
            <a:prstGeom prst="parallelogram">
              <a:avLst/>
            </a:prstGeom>
            <a:solidFill>
              <a:srgbClr val="B6B8B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CF90667A-9656-9374-39A8-BF498460B190}"/>
                </a:ext>
              </a:extLst>
            </p:cNvPr>
            <p:cNvSpPr/>
            <p:nvPr userDrawn="1"/>
          </p:nvSpPr>
          <p:spPr>
            <a:xfrm>
              <a:off x="2147866" y="3805727"/>
              <a:ext cx="2354547" cy="265174"/>
            </a:xfrm>
            <a:prstGeom prst="parallelogram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arallelogram 10">
              <a:extLst>
                <a:ext uri="{FF2B5EF4-FFF2-40B4-BE49-F238E27FC236}">
                  <a16:creationId xmlns:a16="http://schemas.microsoft.com/office/drawing/2014/main" id="{398FA974-8A8C-FFCC-9FC4-29F00DCF22AA}"/>
                </a:ext>
              </a:extLst>
            </p:cNvPr>
            <p:cNvSpPr/>
            <p:nvPr userDrawn="1"/>
          </p:nvSpPr>
          <p:spPr>
            <a:xfrm>
              <a:off x="4499981" y="3805727"/>
              <a:ext cx="2354547" cy="265174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00C957BD-A015-666A-9956-6F5D0D78885B}"/>
                </a:ext>
              </a:extLst>
            </p:cNvPr>
            <p:cNvSpPr/>
            <p:nvPr userDrawn="1"/>
          </p:nvSpPr>
          <p:spPr>
            <a:xfrm>
              <a:off x="6854526" y="3805726"/>
              <a:ext cx="2354547" cy="265174"/>
            </a:xfrm>
            <a:prstGeom prst="parallelogram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09750"/>
            <a:ext cx="7772400" cy="1021556"/>
          </a:xfrm>
        </p:spPr>
        <p:txBody>
          <a:bodyPr anchor="t">
            <a:noAutofit/>
          </a:bodyPr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14068"/>
            <a:ext cx="7772400" cy="1021556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A4373DE4-C166-0BD9-A38B-11E278973C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577" y="0"/>
            <a:ext cx="3382566" cy="112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06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46521"/>
            <a:ext cx="4038600" cy="363023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46521"/>
            <a:ext cx="4038600" cy="363023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1pPr>
            <a:lvl2pPr>
              <a:buClr>
                <a:schemeClr val="accent1"/>
              </a:buClr>
              <a:defRPr sz="2400"/>
            </a:lvl2pPr>
            <a:lvl3pPr>
              <a:buClr>
                <a:schemeClr val="accent1"/>
              </a:buClr>
              <a:defRPr sz="20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7DE7D8AF-28C8-4AB2-A634-92739D11DFB7}"/>
              </a:ext>
            </a:extLst>
          </p:cNvPr>
          <p:cNvSpPr/>
          <p:nvPr userDrawn="1"/>
        </p:nvSpPr>
        <p:spPr>
          <a:xfrm>
            <a:off x="-1537155" y="-19050"/>
            <a:ext cx="8547555" cy="690533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2EF1B054-90FC-43B0-8A5D-6525DF8009E6}"/>
              </a:ext>
            </a:extLst>
          </p:cNvPr>
          <p:cNvSpPr/>
          <p:nvPr userDrawn="1"/>
        </p:nvSpPr>
        <p:spPr>
          <a:xfrm>
            <a:off x="6934200" y="0"/>
            <a:ext cx="2438400" cy="671483"/>
          </a:xfrm>
          <a:prstGeom prst="parallelogram">
            <a:avLst/>
          </a:prstGeom>
          <a:solidFill>
            <a:srgbClr val="0088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C9970CC-E509-5552-53CC-F2DAD4B02C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5046"/>
            <a:ext cx="8229600" cy="46550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5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 9">
            <a:extLst>
              <a:ext uri="{FF2B5EF4-FFF2-40B4-BE49-F238E27FC236}">
                <a16:creationId xmlns:a16="http://schemas.microsoft.com/office/drawing/2014/main" id="{8BE79D53-ABB9-3E96-DD55-18D2DB7EB5F5}"/>
              </a:ext>
            </a:extLst>
          </p:cNvPr>
          <p:cNvSpPr/>
          <p:nvPr userDrawn="1"/>
        </p:nvSpPr>
        <p:spPr>
          <a:xfrm>
            <a:off x="-1537155" y="-19050"/>
            <a:ext cx="8547555" cy="690533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02C2BE5-A8F6-9038-CF04-2503BAEDB914}"/>
              </a:ext>
            </a:extLst>
          </p:cNvPr>
          <p:cNvSpPr/>
          <p:nvPr userDrawn="1"/>
        </p:nvSpPr>
        <p:spPr>
          <a:xfrm>
            <a:off x="6934200" y="0"/>
            <a:ext cx="2438400" cy="671483"/>
          </a:xfrm>
          <a:prstGeom prst="parallelogram">
            <a:avLst/>
          </a:prstGeom>
          <a:solidFill>
            <a:srgbClr val="0088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6529"/>
            <a:ext cx="4040188" cy="83462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796529"/>
            <a:ext cx="4041775" cy="83462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A8D2538-1E26-F645-DFBE-A77E0E992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5046"/>
            <a:ext cx="8229600" cy="46550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807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5BB09657-210C-E362-C47F-186FE9BCE884}"/>
              </a:ext>
            </a:extLst>
          </p:cNvPr>
          <p:cNvSpPr/>
          <p:nvPr userDrawn="1"/>
        </p:nvSpPr>
        <p:spPr>
          <a:xfrm>
            <a:off x="-1537155" y="-19050"/>
            <a:ext cx="8547555" cy="690533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A86EC0B5-7288-1047-B654-DE8E0786597E}"/>
              </a:ext>
            </a:extLst>
          </p:cNvPr>
          <p:cNvSpPr/>
          <p:nvPr userDrawn="1"/>
        </p:nvSpPr>
        <p:spPr>
          <a:xfrm>
            <a:off x="6934200" y="0"/>
            <a:ext cx="2438400" cy="671483"/>
          </a:xfrm>
          <a:prstGeom prst="parallelogram">
            <a:avLst/>
          </a:prstGeom>
          <a:solidFill>
            <a:srgbClr val="0088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50F18CD-F5AA-087C-C6AC-445B6807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5046"/>
            <a:ext cx="8229600" cy="46550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725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9D3A8133-9221-2549-3792-50BA72B64EBD}"/>
              </a:ext>
            </a:extLst>
          </p:cNvPr>
          <p:cNvSpPr/>
          <p:nvPr userDrawn="1"/>
        </p:nvSpPr>
        <p:spPr>
          <a:xfrm>
            <a:off x="-1537155" y="-19050"/>
            <a:ext cx="8547555" cy="690533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9029A791-8C2C-47CB-B636-DEE5955CA446}"/>
              </a:ext>
            </a:extLst>
          </p:cNvPr>
          <p:cNvSpPr/>
          <p:nvPr userDrawn="1"/>
        </p:nvSpPr>
        <p:spPr>
          <a:xfrm>
            <a:off x="6934200" y="0"/>
            <a:ext cx="2438400" cy="671483"/>
          </a:xfrm>
          <a:prstGeom prst="parallelogram">
            <a:avLst/>
          </a:prstGeom>
          <a:solidFill>
            <a:srgbClr val="0088C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C6D6DFD-0BA2-E0A6-B2B6-30235EFCF2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25046"/>
            <a:ext cx="8229600" cy="465504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62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0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0B8B9-4C04-4DDF-9AFD-B2E02D82F36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60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0B8B9-4C04-4DDF-9AFD-B2E02D82F36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1E8CB-FECB-4480-A50A-D9FF926471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634086"/>
            <a:ext cx="2590800" cy="4572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57200" y="4552950"/>
            <a:ext cx="8229600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15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473" y="1668719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781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73020A-C36F-C8C7-7540-8128B3243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3657600" cy="3775473"/>
          </a:xfrm>
        </p:spPr>
        <p:txBody>
          <a:bodyPr>
            <a:normAutofit/>
          </a:bodyPr>
          <a:lstStyle/>
          <a:p>
            <a:r>
              <a:rPr lang="en-US" sz="2400" dirty="0"/>
              <a:t>R-3/Commercial Zoning District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Maximum Allowable Dwelling Units: &lt;100</a:t>
            </a:r>
          </a:p>
          <a:p>
            <a:pPr lvl="1"/>
            <a:r>
              <a:rPr lang="en-US" sz="2400" dirty="0"/>
              <a:t>72 Units Proposed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West End at Beachwalker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78B31599-7977-C6C0-1774-6D0F6FAEA0C3}"/>
              </a:ext>
            </a:extLst>
          </p:cNvPr>
          <p:cNvSpPr txBox="1">
            <a:spLocks/>
          </p:cNvSpPr>
          <p:nvPr/>
        </p:nvSpPr>
        <p:spPr>
          <a:xfrm>
            <a:off x="7315200" y="109028"/>
            <a:ext cx="1762539" cy="46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Planning/Zoning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2B51BF-B855-BBFD-2EFC-5A70277EA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030" y="1009650"/>
            <a:ext cx="4903970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8A0B3F-A463-6469-5AC1-9D181C0DB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638550"/>
            <a:ext cx="4267200" cy="65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94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73020A-C36F-C8C7-7540-8128B3243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4114800" cy="377547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Designed Storm Events</a:t>
            </a:r>
          </a:p>
          <a:p>
            <a:pPr lvl="1"/>
            <a:r>
              <a:rPr lang="en-US" dirty="0"/>
              <a:t>2-year &amp; 10-year Events Provided</a:t>
            </a:r>
          </a:p>
          <a:p>
            <a:pPr lvl="2"/>
            <a:r>
              <a:rPr lang="en-US" sz="2800" dirty="0"/>
              <a:t>Recommend 25-year</a:t>
            </a:r>
          </a:p>
          <a:p>
            <a:r>
              <a:rPr lang="en-US" sz="2800" dirty="0"/>
              <a:t>BMP Routine Maintenance Plans</a:t>
            </a:r>
          </a:p>
          <a:p>
            <a:r>
              <a:rPr lang="en-US" sz="2800" dirty="0"/>
              <a:t>Confirmation of WSE at Pond 1</a:t>
            </a:r>
          </a:p>
          <a:p>
            <a:r>
              <a:rPr lang="en-US" sz="2800" dirty="0"/>
              <a:t>Outfall Stabilization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West End at Beachwalker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2086ABAF-6408-38EF-8C35-35CC269EDC36}"/>
              </a:ext>
            </a:extLst>
          </p:cNvPr>
          <p:cNvSpPr txBox="1">
            <a:spLocks/>
          </p:cNvSpPr>
          <p:nvPr/>
        </p:nvSpPr>
        <p:spPr>
          <a:xfrm>
            <a:off x="7315200" y="109028"/>
            <a:ext cx="1762539" cy="46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Stormwater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CD1A08-5FAD-7C7C-291A-79BBEC980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259" y="1096025"/>
            <a:ext cx="4630105" cy="295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Pines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4D79B-DA19-D1C4-8A9C-3891A7914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14375"/>
            <a:ext cx="5801373" cy="371475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586AAB5E-0A61-3A82-B2BA-9C0D030422D0}"/>
              </a:ext>
            </a:extLst>
          </p:cNvPr>
          <p:cNvSpPr txBox="1">
            <a:spLocks/>
          </p:cNvSpPr>
          <p:nvPr/>
        </p:nvSpPr>
        <p:spPr>
          <a:xfrm>
            <a:off x="7381461" y="97692"/>
            <a:ext cx="1762539" cy="46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Site Plans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BFE2882-A960-28B0-8CB0-695B304C6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236920"/>
            <a:ext cx="2895600" cy="3775473"/>
          </a:xfrm>
        </p:spPr>
        <p:txBody>
          <a:bodyPr/>
          <a:lstStyle/>
          <a:p>
            <a:r>
              <a:rPr lang="en-US" sz="2000" dirty="0"/>
              <a:t>7 Acres Proposed for Development</a:t>
            </a:r>
            <a:endParaRPr lang="en-US" sz="2000" b="1" dirty="0"/>
          </a:p>
          <a:p>
            <a:r>
              <a:rPr lang="en-US" sz="2000" dirty="0"/>
              <a:t>7 Multifamily Residential Buildings</a:t>
            </a:r>
          </a:p>
          <a:p>
            <a:r>
              <a:rPr lang="en-US" sz="2000" dirty="0"/>
              <a:t>69 Proposed Dwelling Units</a:t>
            </a:r>
          </a:p>
          <a:p>
            <a:r>
              <a:rPr lang="en-US" sz="2000" dirty="0"/>
              <a:t>Central Stormwater Retention Pond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155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Pines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B97AE0FD-8D97-A6B3-602D-1E2FCEF86436}"/>
              </a:ext>
            </a:extLst>
          </p:cNvPr>
          <p:cNvSpPr txBox="1">
            <a:spLocks/>
          </p:cNvSpPr>
          <p:nvPr/>
        </p:nvSpPr>
        <p:spPr>
          <a:xfrm>
            <a:off x="7381461" y="97692"/>
            <a:ext cx="1762539" cy="46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Site Visit</a:t>
            </a:r>
          </a:p>
        </p:txBody>
      </p:sp>
      <p:pic>
        <p:nvPicPr>
          <p:cNvPr id="6" name="Picture 5" descr="A forest with trees and a pond&#10;&#10;Description automatically generated with medium confidence">
            <a:extLst>
              <a:ext uri="{FF2B5EF4-FFF2-40B4-BE49-F238E27FC236}">
                <a16:creationId xmlns:a16="http://schemas.microsoft.com/office/drawing/2014/main" id="{D6F6598F-00D8-278B-1524-B7780A100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95350"/>
            <a:ext cx="2628900" cy="3505200"/>
          </a:xfrm>
          <a:prstGeom prst="rect">
            <a:avLst/>
          </a:prstGeom>
        </p:spPr>
      </p:pic>
      <p:pic>
        <p:nvPicPr>
          <p:cNvPr id="8" name="Picture 7" descr="A sign in the woods&#10;&#10;Description automatically generated">
            <a:extLst>
              <a:ext uri="{FF2B5EF4-FFF2-40B4-BE49-F238E27FC236}">
                <a16:creationId xmlns:a16="http://schemas.microsoft.com/office/drawing/2014/main" id="{DF57C4C3-8B0B-5658-9349-0D4447BDF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704850"/>
            <a:ext cx="1714500" cy="2286000"/>
          </a:xfrm>
          <a:prstGeom prst="rect">
            <a:avLst/>
          </a:prstGeom>
        </p:spPr>
      </p:pic>
      <p:pic>
        <p:nvPicPr>
          <p:cNvPr id="10" name="Picture 9" descr="A road with a sign on it&#10;&#10;Description automatically generated">
            <a:extLst>
              <a:ext uri="{FF2B5EF4-FFF2-40B4-BE49-F238E27FC236}">
                <a16:creationId xmlns:a16="http://schemas.microsoft.com/office/drawing/2014/main" id="{539B0A39-C09B-4331-3486-39BBAF3A59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07"/>
          <a:stretch/>
        </p:blipFill>
        <p:spPr>
          <a:xfrm>
            <a:off x="7315201" y="3028949"/>
            <a:ext cx="1714500" cy="1458311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7A601-8B45-20AF-30DD-10DDC67FB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3962400" cy="377507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Expected Land Alterations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Existing Conditions at the Proposed Entrance to Development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Alterations to Natural Drainage Patterns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Proposed Drainage Tie-ins to Existing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85206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73020A-C36F-C8C7-7540-8128B3243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19150"/>
            <a:ext cx="4306307" cy="3775473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R3/Commercial Zoning District</a:t>
            </a:r>
          </a:p>
          <a:p>
            <a:r>
              <a:rPr lang="en-US" sz="2900" dirty="0"/>
              <a:t>Maximum Allowable Dwelling Units: &lt;100</a:t>
            </a:r>
          </a:p>
          <a:p>
            <a:pPr lvl="1"/>
            <a:r>
              <a:rPr lang="en-US" sz="2900" dirty="0"/>
              <a:t>69 Units Proposed</a:t>
            </a:r>
          </a:p>
          <a:p>
            <a:r>
              <a:rPr lang="en-US" sz="2900" dirty="0"/>
              <a:t>Total Number of Parking Spaces Required for On-Site Dwelling Units:  </a:t>
            </a:r>
            <a:r>
              <a:rPr lang="en-US" sz="2900" u="sng" dirty="0"/>
              <a:t>129</a:t>
            </a:r>
          </a:p>
          <a:p>
            <a:pPr lvl="1"/>
            <a:r>
              <a:rPr lang="en-US" sz="2900" dirty="0"/>
              <a:t>Additional </a:t>
            </a:r>
            <a:r>
              <a:rPr lang="en-US" sz="2900" u="sng" dirty="0"/>
              <a:t>100</a:t>
            </a:r>
            <a:r>
              <a:rPr lang="en-US" sz="2900" dirty="0"/>
              <a:t> Spaces Required for Cape Point Supplementary Parking</a:t>
            </a:r>
          </a:p>
          <a:p>
            <a:pPr lvl="2"/>
            <a:r>
              <a:rPr lang="en-US" sz="2900" u="sng" dirty="0"/>
              <a:t>86</a:t>
            </a:r>
            <a:r>
              <a:rPr lang="en-US" sz="2900" dirty="0"/>
              <a:t> Spaces Were Provided Between the Ocean Pines Site and the Cape Point Emergency Beach Access Project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Pines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BD9B470-9889-6B27-8AA3-2DE6E88ED0EE}"/>
              </a:ext>
            </a:extLst>
          </p:cNvPr>
          <p:cNvSpPr txBox="1">
            <a:spLocks/>
          </p:cNvSpPr>
          <p:nvPr/>
        </p:nvSpPr>
        <p:spPr>
          <a:xfrm>
            <a:off x="7315200" y="109028"/>
            <a:ext cx="1762539" cy="46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Planning/Zoning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098EF-98F1-CBC3-8108-D2B367420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507" y="790575"/>
            <a:ext cx="3923293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01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73020A-C36F-C8C7-7540-8128B3243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693" y="828035"/>
            <a:ext cx="4306307" cy="377547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Proposed Driveway </a:t>
            </a:r>
          </a:p>
          <a:p>
            <a:pPr lvl="1"/>
            <a:r>
              <a:rPr lang="en-US" sz="2500" dirty="0"/>
              <a:t>No Roadway Plat Approval Being Sought After</a:t>
            </a:r>
          </a:p>
          <a:p>
            <a:pPr lvl="1"/>
            <a:r>
              <a:rPr lang="en-US" sz="2500" dirty="0"/>
              <a:t>Control Gates Will Be Installed</a:t>
            </a:r>
          </a:p>
          <a:p>
            <a:pPr marL="457200" lvl="1" indent="0">
              <a:buNone/>
            </a:pPr>
            <a:endParaRPr lang="en-US" sz="2500" dirty="0"/>
          </a:p>
          <a:p>
            <a:r>
              <a:rPr lang="en-US" sz="2900" dirty="0"/>
              <a:t>20 Parking Spaces</a:t>
            </a:r>
            <a:endParaRPr lang="en-US" sz="2900" u="sng" dirty="0"/>
          </a:p>
          <a:p>
            <a:pPr lvl="1"/>
            <a:r>
              <a:rPr lang="en-US" sz="2900" dirty="0"/>
              <a:t>Supplement for Cape Point</a:t>
            </a:r>
          </a:p>
          <a:p>
            <a:pPr lvl="1"/>
            <a:r>
              <a:rPr lang="en-US" sz="2900" dirty="0"/>
              <a:t>Variance Required</a:t>
            </a:r>
          </a:p>
          <a:p>
            <a:pPr marL="457200" lvl="1" indent="0">
              <a:buNone/>
            </a:pPr>
            <a:endParaRPr lang="en-US" sz="2900" dirty="0"/>
          </a:p>
          <a:p>
            <a:r>
              <a:rPr lang="en-US" sz="2900" dirty="0"/>
              <a:t>ROW Currently Owned and Maintained by Kiawah Resort Associates, L.P.</a:t>
            </a:r>
          </a:p>
          <a:p>
            <a:pPr lvl="1"/>
            <a:r>
              <a:rPr lang="en-US" sz="2900" dirty="0"/>
              <a:t>KDP II LLC Has Ownership Over Property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 Point Parking Emergency Beach Access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ABD9B470-9889-6B27-8AA3-2DE6E88ED0EE}"/>
              </a:ext>
            </a:extLst>
          </p:cNvPr>
          <p:cNvSpPr txBox="1">
            <a:spLocks/>
          </p:cNvSpPr>
          <p:nvPr/>
        </p:nvSpPr>
        <p:spPr>
          <a:xfrm>
            <a:off x="7086600" y="125046"/>
            <a:ext cx="2057400" cy="46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Supplemental Parking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0B7D50-AF8C-099E-B4A3-C07B51F2C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833230"/>
            <a:ext cx="4306307" cy="2753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26F09-9E33-A0F5-25D4-12E79F43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2172168"/>
            <a:ext cx="1639307" cy="1414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1588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73020A-C36F-C8C7-7540-8128B3243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3886200" cy="3775473"/>
          </a:xfrm>
        </p:spPr>
        <p:txBody>
          <a:bodyPr>
            <a:noAutofit/>
          </a:bodyPr>
          <a:lstStyle/>
          <a:p>
            <a:r>
              <a:rPr lang="en-US" sz="1800" dirty="0"/>
              <a:t>Designed Storm Events</a:t>
            </a:r>
          </a:p>
          <a:p>
            <a:pPr lvl="1"/>
            <a:r>
              <a:rPr lang="en-US" sz="1800" dirty="0"/>
              <a:t>2-year &amp; 10-year Events Provided</a:t>
            </a:r>
          </a:p>
          <a:p>
            <a:pPr lvl="2"/>
            <a:r>
              <a:rPr lang="en-US" sz="1800" dirty="0"/>
              <a:t>Recommend 25-year</a:t>
            </a:r>
          </a:p>
          <a:p>
            <a:r>
              <a:rPr lang="en-US" sz="1800" dirty="0"/>
              <a:t>BMP Routine Maintenance Plans</a:t>
            </a:r>
          </a:p>
          <a:p>
            <a:r>
              <a:rPr lang="en-US" sz="1800" dirty="0"/>
              <a:t>Updated Stormwater Calculations for Revised Plans</a:t>
            </a:r>
          </a:p>
          <a:p>
            <a:r>
              <a:rPr lang="en-US" sz="1800" dirty="0"/>
              <a:t>Detention Pond</a:t>
            </a:r>
          </a:p>
          <a:p>
            <a:pPr lvl="1"/>
            <a:r>
              <a:rPr lang="en-US" sz="1800" dirty="0"/>
              <a:t>Deeper Permanent Pool</a:t>
            </a:r>
          </a:p>
          <a:p>
            <a:pPr lvl="1"/>
            <a:r>
              <a:rPr lang="en-US" sz="1800" dirty="0"/>
              <a:t>Addition of Forebays</a:t>
            </a:r>
          </a:p>
          <a:p>
            <a:pPr lvl="1"/>
            <a:r>
              <a:rPr lang="en-US" sz="1800" dirty="0"/>
              <a:t>Outlet Control Structure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Ocean Pines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18819BDA-D556-556F-0FA0-B5B0087885E3}"/>
              </a:ext>
            </a:extLst>
          </p:cNvPr>
          <p:cNvSpPr txBox="1">
            <a:spLocks/>
          </p:cNvSpPr>
          <p:nvPr/>
        </p:nvSpPr>
        <p:spPr>
          <a:xfrm>
            <a:off x="7315200" y="109028"/>
            <a:ext cx="1762539" cy="46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Stormwater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99A9C-F3C3-CACA-ADA7-733C3602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047750"/>
            <a:ext cx="476310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46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9" y="1428750"/>
            <a:ext cx="4527311" cy="1509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28750"/>
            <a:ext cx="4527311" cy="1509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2800350"/>
            <a:ext cx="5030346" cy="5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8473" y="1668719"/>
            <a:ext cx="4495800" cy="1351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973" y="2591402"/>
            <a:ext cx="7162800" cy="614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westonandsampson.com</a:t>
            </a:r>
          </a:p>
        </p:txBody>
      </p:sp>
    </p:spTree>
    <p:extLst>
      <p:ext uri="{BB962C8B-B14F-4D97-AF65-F5344CB8AC3E}">
        <p14:creationId xmlns:p14="http://schemas.microsoft.com/office/powerpoint/2010/main" val="38460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9" y="1428750"/>
            <a:ext cx="4527311" cy="1509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428750"/>
            <a:ext cx="4527311" cy="1509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8" y="2800350"/>
            <a:ext cx="5030346" cy="56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C7B82B-EF69-8E2D-6FFF-137C309A5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Town of Kiawah island site plan peer review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AC64C-4ACE-66EE-A49C-98D4FE952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8798" y="3257550"/>
            <a:ext cx="7772400" cy="1021556"/>
          </a:xfrm>
        </p:spPr>
        <p:txBody>
          <a:bodyPr/>
          <a:lstStyle/>
          <a:p>
            <a:r>
              <a:rPr lang="en-US" dirty="0"/>
              <a:t>The West End at Beachwalker Multifamily Residential Development</a:t>
            </a:r>
          </a:p>
          <a:p>
            <a:r>
              <a:rPr lang="en-US" dirty="0"/>
              <a:t>Ocean Pines Multifamily Residential Development</a:t>
            </a:r>
          </a:p>
        </p:txBody>
      </p:sp>
    </p:spTree>
    <p:extLst>
      <p:ext uri="{BB962C8B-B14F-4D97-AF65-F5344CB8AC3E}">
        <p14:creationId xmlns:p14="http://schemas.microsoft.com/office/powerpoint/2010/main" val="97650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444117-8769-E812-2A55-24CF72C98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49"/>
            <a:ext cx="8229600" cy="377547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Introduction to Project Team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Peer Review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Project Area Overview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West End at Beachwalker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dirty="0"/>
              <a:t>Site Plans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dirty="0"/>
              <a:t>Site Visit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dirty="0"/>
              <a:t>Planning/Zoning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dirty="0"/>
              <a:t>Stormwater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Ocean Pines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dirty="0"/>
              <a:t>Site Plans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dirty="0"/>
              <a:t>Site Visit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dirty="0"/>
              <a:t>Planning/Zoning Review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dirty="0"/>
              <a:t>Stormwater Review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96AA26-EC2C-3EAA-37EC-86C0B0E3D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734292"/>
            <a:ext cx="3659576" cy="23414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C21D4C-E5CB-076A-1C93-57FCEA49C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133600"/>
            <a:ext cx="3667829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5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Team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3758A-CD53-A139-F871-3395D8350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819149"/>
            <a:ext cx="4013746" cy="30985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1094D0-3ECB-87CD-562E-D067E6B76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42950"/>
            <a:ext cx="4298670" cy="2438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A211D4-8A23-3BAD-DF53-453D2E50B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414901"/>
            <a:ext cx="4013746" cy="1005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8250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 Process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7D8EC-BA4B-D680-16F2-86EC117EE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19150"/>
            <a:ext cx="4064374" cy="3775473"/>
          </a:xfrm>
        </p:spPr>
        <p:txBody>
          <a:bodyPr/>
          <a:lstStyle/>
          <a:p>
            <a:r>
              <a:rPr lang="en-US" sz="2400" dirty="0"/>
              <a:t>General Bylaw Compliance</a:t>
            </a:r>
          </a:p>
          <a:p>
            <a:r>
              <a:rPr lang="en-US" sz="2400" dirty="0"/>
              <a:t>Site Plan Layout</a:t>
            </a:r>
          </a:p>
          <a:p>
            <a:r>
              <a:rPr lang="en-US" sz="2400" dirty="0"/>
              <a:t>Constructability</a:t>
            </a:r>
          </a:p>
          <a:p>
            <a:r>
              <a:rPr lang="en-US" sz="2400" dirty="0"/>
              <a:t>Stormwater</a:t>
            </a:r>
          </a:p>
          <a:p>
            <a:pPr lvl="1"/>
            <a:r>
              <a:rPr lang="en-US" sz="2400" dirty="0"/>
              <a:t>Charleston County Stormwater Permitting Standards and Procedures Manual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B4B1C6-AC54-0C5A-E3DB-337584AA7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998" y="866450"/>
            <a:ext cx="4541402" cy="341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6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Area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280D1-00A0-2255-9D98-219513E33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19150"/>
            <a:ext cx="5823284" cy="3657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EF9CE5-FFB0-809C-F7E3-043561F9B5FF}"/>
              </a:ext>
            </a:extLst>
          </p:cNvPr>
          <p:cNvSpPr txBox="1"/>
          <p:nvPr/>
        </p:nvSpPr>
        <p:spPr>
          <a:xfrm>
            <a:off x="6096000" y="1216789"/>
            <a:ext cx="304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The West End at Beachwalker: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Parcel ID:  </a:t>
            </a:r>
            <a:r>
              <a:rPr lang="en-US" dirty="0"/>
              <a:t>2070500116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Parcel ID:  </a:t>
            </a:r>
            <a:r>
              <a:rPr lang="en-US" dirty="0"/>
              <a:t>2070500117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Ocean Pines: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u="sng" dirty="0"/>
              <a:t>Parcel ID:  </a:t>
            </a:r>
            <a:r>
              <a:rPr lang="en-US" dirty="0"/>
              <a:t>2070500118</a:t>
            </a:r>
          </a:p>
        </p:txBody>
      </p:sp>
    </p:spTree>
    <p:extLst>
      <p:ext uri="{BB962C8B-B14F-4D97-AF65-F5344CB8AC3E}">
        <p14:creationId xmlns:p14="http://schemas.microsoft.com/office/powerpoint/2010/main" val="414780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5046"/>
            <a:ext cx="6096000" cy="465504"/>
          </a:xfrm>
        </p:spPr>
        <p:txBody>
          <a:bodyPr/>
          <a:lstStyle/>
          <a:p>
            <a:r>
              <a:rPr lang="en-US" dirty="0"/>
              <a:t>The West End at Beachwalker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BE9142-4E52-EA47-B56B-679692693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130" y="714375"/>
            <a:ext cx="5819774" cy="371475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A269EF93-76A2-C526-86E6-C243EE315CF5}"/>
              </a:ext>
            </a:extLst>
          </p:cNvPr>
          <p:cNvSpPr txBox="1">
            <a:spLocks/>
          </p:cNvSpPr>
          <p:nvPr/>
        </p:nvSpPr>
        <p:spPr>
          <a:xfrm>
            <a:off x="7381461" y="97692"/>
            <a:ext cx="1762539" cy="46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Site Plans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3313744-C008-A911-D774-53898E4A3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731768"/>
            <a:ext cx="2895600" cy="3775473"/>
          </a:xfrm>
        </p:spPr>
        <p:txBody>
          <a:bodyPr/>
          <a:lstStyle/>
          <a:p>
            <a:r>
              <a:rPr lang="en-US" sz="2000" dirty="0"/>
              <a:t>~7.6 Acres Between Parcels</a:t>
            </a:r>
          </a:p>
          <a:p>
            <a:pPr lvl="1"/>
            <a:r>
              <a:rPr lang="en-US" sz="2000" b="1" dirty="0"/>
              <a:t>6.4 Acres Proposed for Development</a:t>
            </a:r>
          </a:p>
          <a:p>
            <a:r>
              <a:rPr lang="en-US" sz="2000" dirty="0"/>
              <a:t>12 Multifamily Residential Buildings</a:t>
            </a:r>
          </a:p>
          <a:p>
            <a:r>
              <a:rPr lang="en-US" sz="2000" dirty="0"/>
              <a:t>72 Proposed Dwelling Units</a:t>
            </a:r>
          </a:p>
          <a:p>
            <a:r>
              <a:rPr lang="en-US" sz="2000" dirty="0"/>
              <a:t>Stormwater Routed to Pond 001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01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1E800B-7647-6494-E27A-8ABAE4BE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West End at Beachwalker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9F2FA85-AF9D-33AA-E64B-7FF7284F9ED9}"/>
              </a:ext>
            </a:extLst>
          </p:cNvPr>
          <p:cNvSpPr txBox="1">
            <a:spLocks/>
          </p:cNvSpPr>
          <p:nvPr/>
        </p:nvSpPr>
        <p:spPr>
          <a:xfrm>
            <a:off x="7381461" y="97692"/>
            <a:ext cx="1762539" cy="465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i="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Site Visit</a:t>
            </a:r>
          </a:p>
        </p:txBody>
      </p:sp>
      <p:pic>
        <p:nvPicPr>
          <p:cNvPr id="10" name="Picture 9" descr="A forest with trees and plants&#10;&#10;Description automatically generated">
            <a:extLst>
              <a:ext uri="{FF2B5EF4-FFF2-40B4-BE49-F238E27FC236}">
                <a16:creationId xmlns:a16="http://schemas.microsoft.com/office/drawing/2014/main" id="{8146126A-E501-3EC5-B397-942DB2FC20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65" y="1200150"/>
            <a:ext cx="2209800" cy="2946400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40A9E94-FF07-05B5-147B-A8B468F67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5791200" cy="377547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Expected Land Alterations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Existing Conditions at the Proposed Entrance to Development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Alterations to Natural Drainage Patterns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Proposed Drainage Tie-ins to Existing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144946670"/>
      </p:ext>
    </p:extLst>
  </p:cSld>
  <p:clrMapOvr>
    <a:masterClrMapping/>
  </p:clrMapOvr>
</p:sld>
</file>

<file path=ppt/theme/theme1.xml><?xml version="1.0" encoding="utf-8"?>
<a:theme xmlns:a="http://schemas.openxmlformats.org/drawingml/2006/main" name="2017d">
  <a:themeElements>
    <a:clrScheme name="Custom 1">
      <a:dk1>
        <a:sysClr val="windowText" lastClr="000000"/>
      </a:dk1>
      <a:lt1>
        <a:sysClr val="window" lastClr="FFFFFF"/>
      </a:lt1>
      <a:dk2>
        <a:srgbClr val="042742"/>
      </a:dk2>
      <a:lt2>
        <a:srgbClr val="E7E6E6"/>
      </a:lt2>
      <a:accent1>
        <a:srgbClr val="0067A0"/>
      </a:accent1>
      <a:accent2>
        <a:srgbClr val="84BD00"/>
      </a:accent2>
      <a:accent3>
        <a:srgbClr val="00B5E2"/>
      </a:accent3>
      <a:accent4>
        <a:srgbClr val="7C6992"/>
      </a:accent4>
      <a:accent5>
        <a:srgbClr val="F1BE48"/>
      </a:accent5>
      <a:accent6>
        <a:srgbClr val="C4D6A4"/>
      </a:accent6>
      <a:hlink>
        <a:srgbClr val="0067A0"/>
      </a:hlink>
      <a:folHlink>
        <a:srgbClr val="0427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ue header template.pptx" id="{5AAC509F-443A-4ECC-9326-BCCF53CA6602}" vid="{76CA155F-F875-4E52-806A-9F7CD49E6A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 Generic Blue Header Slides</Template>
  <TotalTime>380</TotalTime>
  <Words>501</Words>
  <Application>Microsoft Office PowerPoint</Application>
  <PresentationFormat>On-screen Show (16:9)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2017d</vt:lpstr>
      <vt:lpstr>PowerPoint Presentation</vt:lpstr>
      <vt:lpstr>PowerPoint Presentation</vt:lpstr>
      <vt:lpstr>Town of Kiawah island site plan peer review</vt:lpstr>
      <vt:lpstr>Presentation Agenda</vt:lpstr>
      <vt:lpstr>Project Team</vt:lpstr>
      <vt:lpstr>Peer Review Process</vt:lpstr>
      <vt:lpstr>Project Area Overview</vt:lpstr>
      <vt:lpstr>The West End at Beachwalker</vt:lpstr>
      <vt:lpstr>The West End at Beachwalker</vt:lpstr>
      <vt:lpstr>The West End at Beachwalker</vt:lpstr>
      <vt:lpstr>The West End at Beachwalker</vt:lpstr>
      <vt:lpstr>Ocean Pines</vt:lpstr>
      <vt:lpstr>Ocean Pines</vt:lpstr>
      <vt:lpstr>Ocean Pines</vt:lpstr>
      <vt:lpstr>Cape Point Parking Emergency Beach Access</vt:lpstr>
      <vt:lpstr>Ocean Pines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Hernandez, Lucas</dc:creator>
  <cp:lastModifiedBy>Hernandez, Lucas</cp:lastModifiedBy>
  <cp:revision>14</cp:revision>
  <dcterms:created xsi:type="dcterms:W3CDTF">2024-02-01T16:15:59Z</dcterms:created>
  <dcterms:modified xsi:type="dcterms:W3CDTF">2024-02-05T22:25:41Z</dcterms:modified>
</cp:coreProperties>
</file>